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69" r:id="rId3"/>
    <p:sldId id="270" r:id="rId4"/>
    <p:sldId id="257" r:id="rId5"/>
    <p:sldId id="271" r:id="rId6"/>
    <p:sldId id="272" r:id="rId7"/>
    <p:sldId id="273" r:id="rId8"/>
    <p:sldId id="260" r:id="rId9"/>
    <p:sldId id="274" r:id="rId10"/>
    <p:sldId id="262" r:id="rId11"/>
    <p:sldId id="266"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613" autoAdjust="0"/>
  </p:normalViewPr>
  <p:slideViewPr>
    <p:cSldViewPr>
      <p:cViewPr varScale="1">
        <p:scale>
          <a:sx n="58" d="100"/>
          <a:sy n="58" d="100"/>
        </p:scale>
        <p:origin x="152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4D8569-19BF-41E6-9920-0E90768F8B9C}" type="datetimeFigureOut">
              <a:rPr lang="en-US" smtClean="0"/>
              <a:t>10-Jul-20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D726E1-EE53-4B1D-8F63-65E874D53DEA}" type="slidenum">
              <a:rPr lang="en-US" smtClean="0"/>
              <a:t>‹#›</a:t>
            </a:fld>
            <a:endParaRPr lang="en-US"/>
          </a:p>
        </p:txBody>
      </p:sp>
    </p:spTree>
    <p:extLst>
      <p:ext uri="{BB962C8B-B14F-4D97-AF65-F5344CB8AC3E}">
        <p14:creationId xmlns:p14="http://schemas.microsoft.com/office/powerpoint/2010/main" val="386904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Arial" pitchFamily="34" charset="0"/>
                <a:cs typeface="Arial" pitchFamily="34" charset="0"/>
              </a:rPr>
              <a:t>Change is inevitable for people and organizations. This is because society is </a:t>
            </a:r>
            <a:r>
              <a:rPr lang="en-US" sz="3200" dirty="0" err="1">
                <a:latin typeface="Arial" pitchFamily="34" charset="0"/>
                <a:cs typeface="Arial" pitchFamily="34" charset="0"/>
              </a:rPr>
              <a:t>diynamix</a:t>
            </a:r>
            <a:r>
              <a:rPr lang="en-US" sz="3200" dirty="0">
                <a:latin typeface="Arial" pitchFamily="34" charset="0"/>
                <a:cs typeface="Arial" pitchFamily="34" charset="0"/>
              </a:rPr>
              <a:t>=c and changes from time to time. Since organizations are run by people who are part of the society and since they serve people who are part of the changing society, they have to change. This is the case for Walmart, a supermarket, and grocery stores chain company that stands with its should up because of the success it has </a:t>
            </a:r>
            <a:r>
              <a:rPr lang="en-US" sz="3200" dirty="0" err="1">
                <a:latin typeface="Arial" pitchFamily="34" charset="0"/>
                <a:cs typeface="Arial" pitchFamily="34" charset="0"/>
              </a:rPr>
              <a:t>achived</a:t>
            </a:r>
            <a:r>
              <a:rPr lang="en-US" sz="3200" dirty="0">
                <a:latin typeface="Arial" pitchFamily="34" charset="0"/>
                <a:cs typeface="Arial" pitchFamily="34" charset="0"/>
              </a:rPr>
              <a:t> so far. Despite the success, the current pandemic brought about by \Covid-19 outbreak threatens the survival of this company. This is because social distancing and calls urging people to stay home are hindering people from engaging in normal shopping the stores and supermarkets. There is therefore need to change to the utilization of the internet to receive process and deliver all orders to the customers’ doorsteps. This is currently happening but only for groceries. </a:t>
            </a:r>
            <a:r>
              <a:rPr lang="en-US" sz="3200" dirty="0" err="1">
                <a:latin typeface="Arial" pitchFamily="34" charset="0"/>
                <a:cs typeface="Arial" pitchFamily="34" charset="0"/>
              </a:rPr>
              <a:t>Tbut</a:t>
            </a:r>
            <a:r>
              <a:rPr lang="en-US" sz="3200" dirty="0">
                <a:latin typeface="Arial" pitchFamily="34" charset="0"/>
                <a:cs typeface="Arial" pitchFamily="34" charset="0"/>
              </a:rPr>
              <a:t> it needs to move to other items such as electronics, </a:t>
            </a:r>
            <a:r>
              <a:rPr lang="en-US" sz="3200" dirty="0" err="1">
                <a:latin typeface="Arial" pitchFamily="34" charset="0"/>
                <a:cs typeface="Arial" pitchFamily="34" charset="0"/>
              </a:rPr>
              <a:t>fasion</a:t>
            </a:r>
            <a:r>
              <a:rPr lang="en-US" sz="3200" dirty="0">
                <a:latin typeface="Arial" pitchFamily="34" charset="0"/>
                <a:cs typeface="Arial" pitchFamily="34" charset="0"/>
              </a:rPr>
              <a:t> products and many more. This presentation therefore outlines the steps of the </a:t>
            </a:r>
            <a:r>
              <a:rPr lang="en-US" sz="3200" dirty="0" err="1">
                <a:latin typeface="Arial" pitchFamily="34" charset="0"/>
                <a:cs typeface="Arial" pitchFamily="34" charset="0"/>
              </a:rPr>
              <a:t>the</a:t>
            </a:r>
            <a:r>
              <a:rPr lang="en-US" sz="3200" dirty="0">
                <a:latin typeface="Arial" pitchFamily="34" charset="0"/>
                <a:cs typeface="Arial" pitchFamily="34" charset="0"/>
              </a:rPr>
              <a:t> change, people involved, the schedule and the process of </a:t>
            </a:r>
            <a:r>
              <a:rPr lang="en-US" sz="3200" dirty="0" err="1">
                <a:latin typeface="Arial" pitchFamily="34" charset="0"/>
                <a:cs typeface="Arial" pitchFamily="34" charset="0"/>
              </a:rPr>
              <a:t>impemebtinga</a:t>
            </a:r>
            <a:r>
              <a:rPr lang="en-US" sz="3200" dirty="0">
                <a:latin typeface="Arial" pitchFamily="34" charset="0"/>
                <a:cs typeface="Arial" pitchFamily="34" charset="0"/>
              </a:rPr>
              <a:t> </a:t>
            </a:r>
            <a:r>
              <a:rPr lang="en-US" sz="3200" dirty="0" err="1">
                <a:latin typeface="Arial" pitchFamily="34" charset="0"/>
                <a:cs typeface="Arial" pitchFamily="34" charset="0"/>
              </a:rPr>
              <a:t>nd</a:t>
            </a:r>
            <a:r>
              <a:rPr lang="en-US" sz="3200" dirty="0">
                <a:latin typeface="Arial" pitchFamily="34" charset="0"/>
                <a:cs typeface="Arial" pitchFamily="34" charset="0"/>
              </a:rPr>
              <a:t> </a:t>
            </a:r>
            <a:r>
              <a:rPr lang="en-US" sz="3200" dirty="0" err="1">
                <a:latin typeface="Arial" pitchFamily="34" charset="0"/>
                <a:cs typeface="Arial" pitchFamily="34" charset="0"/>
              </a:rPr>
              <a:t>manging</a:t>
            </a:r>
            <a:r>
              <a:rPr lang="en-US" sz="3200" dirty="0">
                <a:latin typeface="Arial" pitchFamily="34" charset="0"/>
                <a:cs typeface="Arial" pitchFamily="34" charset="0"/>
              </a:rPr>
              <a:t> the change among other issues related to the very proposed change intervention.</a:t>
            </a:r>
          </a:p>
        </p:txBody>
      </p:sp>
      <p:sp>
        <p:nvSpPr>
          <p:cNvPr id="4" name="Slide Number Placeholder 3"/>
          <p:cNvSpPr>
            <a:spLocks noGrp="1"/>
          </p:cNvSpPr>
          <p:nvPr>
            <p:ph type="sldNum" sz="quarter" idx="10"/>
          </p:nvPr>
        </p:nvSpPr>
        <p:spPr/>
        <p:txBody>
          <a:bodyPr/>
          <a:lstStyle/>
          <a:p>
            <a:fld id="{34D726E1-EE53-4B1D-8F63-65E874D53DEA}" type="slidenum">
              <a:rPr lang="en-US" smtClean="0"/>
              <a:t>2</a:t>
            </a:fld>
            <a:endParaRPr lang="en-US"/>
          </a:p>
        </p:txBody>
      </p:sp>
    </p:spTree>
    <p:extLst>
      <p:ext uri="{BB962C8B-B14F-4D97-AF65-F5344CB8AC3E}">
        <p14:creationId xmlns:p14="http://schemas.microsoft.com/office/powerpoint/2010/main" val="1659204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years, Walmart has relied heavily on its stores spread across nations in the world. These chains of supermarkets have become </a:t>
            </a:r>
            <a:r>
              <a:rPr lang="en-US" dirty="0" err="1"/>
              <a:t>favourites</a:t>
            </a:r>
            <a:r>
              <a:rPr lang="en-US" dirty="0"/>
              <a:t> for many people who walk in to shop whatever they need. The stores have ben distributed in major cities in the world, especially developed countries and have been branded differently from one country to another to ensure that there is cultural conformity of the company with its customers in different countries. However, with the increased use of internet and handheld smart devices such as smartphones, tablets and laptops, people are switching more and more to online shopping. This explains why the likes of Amazon have been a thorn in the flesh of Walmart. Walmart has in the past responded by having a working website where customers can make orders online but the products are delivered to the nearest stores. The COVID-19 pandemic has led to changes in the retail industry with the rules of social distancing and reducing contact between people. This is why I am proposing a change intervention plan for Walmart to change from nearest store delivery to home delivery of all products ordered by customers. Furthermore, the competitors such as Amazon are using home delivery as a strategy to fight Walmart and Walmart needs </a:t>
            </a:r>
            <a:r>
              <a:rPr lang="en-US" dirty="0" err="1"/>
              <a:t>tocounter</a:t>
            </a:r>
            <a:r>
              <a:rPr lang="en-US" dirty="0"/>
              <a:t> these competitors by also ensuring that it delivers order of all products to the doorsteps of customers. Currently, </a:t>
            </a:r>
            <a:r>
              <a:rPr lang="en-US" dirty="0" err="1"/>
              <a:t>Walmat’s</a:t>
            </a:r>
            <a:r>
              <a:rPr lang="en-US" dirty="0"/>
              <a:t> online efforts have enabled customers to make orders online but non-grocery orders are delivered to the nearest store for customers’ collection. Last </a:t>
            </a:r>
            <a:r>
              <a:rPr lang="en-US" dirty="0" err="1"/>
              <a:t>summar</a:t>
            </a:r>
            <a:r>
              <a:rPr lang="en-US" dirty="0"/>
              <a:t>, </a:t>
            </a:r>
            <a:r>
              <a:rPr lang="en-US" dirty="0" err="1"/>
              <a:t>Walamrt</a:t>
            </a:r>
            <a:r>
              <a:rPr lang="en-US" dirty="0"/>
              <a:t> introduced inhouse deliveries of groceries but this was only launched in three states in the US. There is need to go beyond groceries to apply inhouse delivery for all products shopped </a:t>
            </a:r>
            <a:r>
              <a:rPr lang="en-US" dirty="0" err="1"/>
              <a:t>anline</a:t>
            </a:r>
            <a:r>
              <a:rPr lang="en-US" dirty="0"/>
              <a:t>.</a:t>
            </a:r>
          </a:p>
        </p:txBody>
      </p:sp>
      <p:sp>
        <p:nvSpPr>
          <p:cNvPr id="4" name="Slide Number Placeholder 3"/>
          <p:cNvSpPr>
            <a:spLocks noGrp="1"/>
          </p:cNvSpPr>
          <p:nvPr>
            <p:ph type="sldNum" sz="quarter" idx="5"/>
          </p:nvPr>
        </p:nvSpPr>
        <p:spPr/>
        <p:txBody>
          <a:bodyPr/>
          <a:lstStyle/>
          <a:p>
            <a:fld id="{34D726E1-EE53-4B1D-8F63-65E874D53DEA}" type="slidenum">
              <a:rPr lang="en-US" smtClean="0"/>
              <a:t>3</a:t>
            </a:fld>
            <a:endParaRPr lang="en-US"/>
          </a:p>
        </p:txBody>
      </p:sp>
    </p:spTree>
    <p:extLst>
      <p:ext uri="{BB962C8B-B14F-4D97-AF65-F5344CB8AC3E}">
        <p14:creationId xmlns:p14="http://schemas.microsoft.com/office/powerpoint/2010/main" val="1723297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itchFamily="34" charset="0"/>
                <a:cs typeface="Arial" pitchFamily="34" charset="0"/>
              </a:rPr>
              <a:t>The change intervention being proposed herein for Walmart is ensuring that all products range from electronics, fashion, accessories,</a:t>
            </a:r>
            <a:r>
              <a:rPr lang="en-US" sz="1400" baseline="0" dirty="0">
                <a:latin typeface="Arial" pitchFamily="34" charset="0"/>
                <a:cs typeface="Arial" pitchFamily="34" charset="0"/>
              </a:rPr>
              <a:t> both software to hardware  items used in the household</a:t>
            </a:r>
            <a:r>
              <a:rPr lang="en-US" sz="1400" dirty="0">
                <a:latin typeface="Arial" pitchFamily="34" charset="0"/>
                <a:cs typeface="Arial" pitchFamily="34" charset="0"/>
              </a:rPr>
              <a:t>. Will be delivered to the customer\s door step if the order is made online. This change is necessary because people are being urged to stay at home whenever they can and to avoid crowded places such as supermarkets. Home delivery can help to keep pace with Amazon and to comply with the recommendations of the world health organization’s recommendations..  This move will be a</a:t>
            </a:r>
            <a:r>
              <a:rPr lang="en-US" sz="1400" baseline="0" dirty="0">
                <a:latin typeface="Arial" pitchFamily="34" charset="0"/>
                <a:cs typeface="Arial" pitchFamily="34" charset="0"/>
              </a:rPr>
              <a:t> contrast to </a:t>
            </a:r>
            <a:r>
              <a:rPr lang="en-US" sz="1400" dirty="0">
                <a:latin typeface="Arial" pitchFamily="34" charset="0"/>
                <a:cs typeface="Arial" pitchFamily="34" charset="0"/>
              </a:rPr>
              <a:t>the initial methods of leaving the goods to be picked</a:t>
            </a:r>
            <a:r>
              <a:rPr lang="en-US" sz="1400" baseline="0" dirty="0">
                <a:latin typeface="Arial" pitchFamily="34" charset="0"/>
                <a:cs typeface="Arial" pitchFamily="34" charset="0"/>
              </a:rPr>
              <a:t> up at the customer’s nearest shopping outlet</a:t>
            </a:r>
            <a:r>
              <a:rPr lang="en-US" sz="1400" dirty="0">
                <a:latin typeface="Arial" pitchFamily="34" charset="0"/>
                <a:cs typeface="Arial" pitchFamily="34" charset="0"/>
              </a:rPr>
              <a:t>. The initial deliveries entailed to a larger percentage picking up the groceries from the company stores then delivering them to the nearest pick up points. The move inconvenienced the customers. This move is made to provide more positive feedback in relation to attaining total market optima.</a:t>
            </a:r>
          </a:p>
        </p:txBody>
      </p:sp>
      <p:sp>
        <p:nvSpPr>
          <p:cNvPr id="4" name="Slide Number Placeholder 3"/>
          <p:cNvSpPr>
            <a:spLocks noGrp="1"/>
          </p:cNvSpPr>
          <p:nvPr>
            <p:ph type="sldNum" sz="quarter" idx="10"/>
          </p:nvPr>
        </p:nvSpPr>
        <p:spPr/>
        <p:txBody>
          <a:bodyPr/>
          <a:lstStyle/>
          <a:p>
            <a:fld id="{34D726E1-EE53-4B1D-8F63-65E874D53DEA}" type="slidenum">
              <a:rPr lang="en-US" smtClean="0"/>
              <a:t>4</a:t>
            </a:fld>
            <a:endParaRPr lang="en-US"/>
          </a:p>
        </p:txBody>
      </p:sp>
    </p:spTree>
    <p:extLst>
      <p:ext uri="{BB962C8B-B14F-4D97-AF65-F5344CB8AC3E}">
        <p14:creationId xmlns:p14="http://schemas.microsoft.com/office/powerpoint/2010/main" val="1170785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 of the proposed change intervention will mainly be enabled by both the management and the employees. In order to remain competitive and to adapt to the new external conditions, a switch to enable customers shop fully online is excellent for Walmart. The company will need to first of all boost the number of employees I terms of drivers, or motorists and delivery agents who will engage in delivering the products to the customers. This will have to be done by boosting the already existing online delivery department of the company. Each store will have to increase the number of employees engaging in online delivery and take care not to reduce those serving instore shoppers in the supermarkets. The company will also have to come up with regional distribution </a:t>
            </a:r>
            <a:r>
              <a:rPr lang="en-US" dirty="0" err="1"/>
              <a:t>centres</a:t>
            </a:r>
            <a:r>
              <a:rPr lang="en-US" dirty="0"/>
              <a:t> to ensure that all goods and products being sold are delivered to the customers within the shortest time possible. The company will also have to purchase lorries, pick-ups, motorbikes and </a:t>
            </a:r>
            <a:r>
              <a:rPr lang="en-US" dirty="0" err="1"/>
              <a:t>ven</a:t>
            </a:r>
            <a:r>
              <a:rPr lang="en-US" dirty="0"/>
              <a:t> bicycles to help the delivery agents deliver product to the customer\s door steps. For security, the company will need to partner with security companies to ensure they have security agents accompanying bulky deliveries worth a lot of money. The program will be rolled out after employees have been trained on the new change intervention, especially those going to be in the online delivery stem. Then evaluation of the progress, success and hiccups will be done continuously to provide feedback to the management for appropriate decision making regarding the change intervention.</a:t>
            </a:r>
          </a:p>
        </p:txBody>
      </p:sp>
      <p:sp>
        <p:nvSpPr>
          <p:cNvPr id="4" name="Slide Number Placeholder 3"/>
          <p:cNvSpPr>
            <a:spLocks noGrp="1"/>
          </p:cNvSpPr>
          <p:nvPr>
            <p:ph type="sldNum" sz="quarter" idx="5"/>
          </p:nvPr>
        </p:nvSpPr>
        <p:spPr/>
        <p:txBody>
          <a:bodyPr/>
          <a:lstStyle/>
          <a:p>
            <a:fld id="{34D726E1-EE53-4B1D-8F63-65E874D53DEA}" type="slidenum">
              <a:rPr lang="en-US" smtClean="0"/>
              <a:t>5</a:t>
            </a:fld>
            <a:endParaRPr lang="en-US"/>
          </a:p>
        </p:txBody>
      </p:sp>
    </p:spTree>
    <p:extLst>
      <p:ext uri="{BB962C8B-B14F-4D97-AF65-F5344CB8AC3E}">
        <p14:creationId xmlns:p14="http://schemas.microsoft.com/office/powerpoint/2010/main" val="2725825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proposed change at Walmart to be successful, there is need for the management to take appropriate actions to plan, implement and manage the change. The first action is to create awareness among the company employees of the change ahead so as to prepare them psychologically and deal with or address any resistance at the earliest points possible. This is important in alleviating failure due to resistance of employees(</a:t>
            </a:r>
            <a:r>
              <a:rPr kumimoji="0" lang="en-US" sz="2400" b="0" i="0" u="none" strike="noStrike" kern="1200" cap="none" spc="0" normalizeH="0" baseline="0" noProof="0" dirty="0">
                <a:ln>
                  <a:noFill/>
                </a:ln>
                <a:solidFill>
                  <a:prstClr val="white"/>
                </a:solidFill>
                <a:effectLst/>
                <a:uLnTx/>
                <a:uFillTx/>
                <a:latin typeface="Arial" pitchFamily="34" charset="0"/>
                <a:ea typeface="+mn-ea"/>
                <a:cs typeface="Arial" pitchFamily="34" charset="0"/>
              </a:rPr>
              <a:t>Krishnan, 2018). The next action is to set up a team to be in charge of the change intervention and also budget for the change. The budget helps the company to get an overview of the financial implications of the change to the company and helps the company to plan ahead. The delivery department already exists but is only for groceries. </a:t>
            </a:r>
            <a:r>
              <a:rPr kumimoji="0" lang="en-US" sz="2400" b="0" i="0" u="none" strike="noStrike" kern="1200" cap="none" spc="0" normalizeH="0" baseline="0" noProof="0" dirty="0" err="1">
                <a:ln>
                  <a:noFill/>
                </a:ln>
                <a:solidFill>
                  <a:prstClr val="white"/>
                </a:solidFill>
                <a:effectLst/>
                <a:uLnTx/>
                <a:uFillTx/>
                <a:latin typeface="Arial" pitchFamily="34" charset="0"/>
                <a:ea typeface="+mn-ea"/>
                <a:cs typeface="Arial" pitchFamily="34" charset="0"/>
              </a:rPr>
              <a:t>Snce</a:t>
            </a:r>
            <a:r>
              <a:rPr kumimoji="0" lang="en-US" sz="2400" b="0" i="0" u="none" strike="noStrike" kern="1200" cap="none" spc="0" normalizeH="0" baseline="0" noProof="0" dirty="0">
                <a:ln>
                  <a:noFill/>
                </a:ln>
                <a:solidFill>
                  <a:prstClr val="white"/>
                </a:solidFill>
                <a:effectLst/>
                <a:uLnTx/>
                <a:uFillTx/>
                <a:latin typeface="Arial" pitchFamily="34" charset="0"/>
                <a:ea typeface="+mn-ea"/>
                <a:cs typeface="Arial" pitchFamily="34" charset="0"/>
              </a:rPr>
              <a:t> the change will involve delivering all kinds of products that shoppers order for, there is need to hire more people to do the delivery. This will be combined with training them for the task ahead. This will be done by the HR department at the various stores. Creating distribution and sections in the stores </a:t>
            </a:r>
            <a:r>
              <a:rPr kumimoji="0" lang="en-US" sz="2400" b="0" i="0" u="none" strike="noStrike" kern="1200" cap="none" spc="0" normalizeH="0" baseline="0" noProof="0" dirty="0" err="1">
                <a:ln>
                  <a:noFill/>
                </a:ln>
                <a:solidFill>
                  <a:prstClr val="white"/>
                </a:solidFill>
                <a:effectLst/>
                <a:uLnTx/>
                <a:uFillTx/>
                <a:latin typeface="Arial" pitchFamily="34" charset="0"/>
                <a:ea typeface="+mn-ea"/>
                <a:cs typeface="Arial" pitchFamily="34" charset="0"/>
              </a:rPr>
              <a:t>oto</a:t>
            </a:r>
            <a:r>
              <a:rPr kumimoji="0" lang="en-US" sz="2400" b="0" i="0" u="none" strike="noStrike" kern="1200" cap="none" spc="0" normalizeH="0" baseline="0" noProof="0" dirty="0">
                <a:ln>
                  <a:noFill/>
                </a:ln>
                <a:solidFill>
                  <a:prstClr val="white"/>
                </a:solidFill>
                <a:effectLst/>
                <a:uLnTx/>
                <a:uFillTx/>
                <a:latin typeface="Arial" pitchFamily="34" charset="0"/>
                <a:ea typeface="+mn-ea"/>
                <a:cs typeface="Arial" pitchFamily="34" charset="0"/>
              </a:rPr>
              <a:t> handle online orders and delivery is also important. The purchase of such things as wearable cameras, and vehicles for delivering products to customers is necessary to ensure that the delivery agents have an easy time reaching the customers in various parts. The change project team will monitor the change process and provide the needed feedback to the management for funding and decision making to ensure success of the change intervention.</a:t>
            </a:r>
            <a:endParaRPr lang="en-US" dirty="0"/>
          </a:p>
        </p:txBody>
      </p:sp>
      <p:sp>
        <p:nvSpPr>
          <p:cNvPr id="4" name="Slide Number Placeholder 3"/>
          <p:cNvSpPr>
            <a:spLocks noGrp="1"/>
          </p:cNvSpPr>
          <p:nvPr>
            <p:ph type="sldNum" sz="quarter" idx="5"/>
          </p:nvPr>
        </p:nvSpPr>
        <p:spPr/>
        <p:txBody>
          <a:bodyPr/>
          <a:lstStyle/>
          <a:p>
            <a:fld id="{34D726E1-EE53-4B1D-8F63-65E874D53DEA}" type="slidenum">
              <a:rPr lang="en-US" smtClean="0"/>
              <a:t>6</a:t>
            </a:fld>
            <a:endParaRPr lang="en-US"/>
          </a:p>
        </p:txBody>
      </p:sp>
    </p:spTree>
    <p:extLst>
      <p:ext uri="{BB962C8B-B14F-4D97-AF65-F5344CB8AC3E}">
        <p14:creationId xmlns:p14="http://schemas.microsoft.com/office/powerpoint/2010/main" val="1076960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better implementation of any change initiative at an organization, the most important things need to be done before the change is commenced. In this case, recruitment and hiring of more people to beef up the delivery department is crucial and will therefore be done in the second week after the team project has been created and the budget for the change has been prepared. The  </a:t>
            </a:r>
            <a:r>
              <a:rPr lang="en-US" dirty="0" err="1"/>
              <a:t>The</a:t>
            </a:r>
            <a:r>
              <a:rPr lang="en-US" dirty="0"/>
              <a:t> recruits as well as exiting customers will be trained on how to handle the change and then in week 4, the purchase of delivery facilitators such as vehicles and other tools will be done. The process of engaging in the deliveries to the doorstep </a:t>
            </a:r>
            <a:r>
              <a:rPr lang="en-US" dirty="0" err="1"/>
              <a:t>wll</a:t>
            </a:r>
            <a:r>
              <a:rPr lang="en-US" dirty="0"/>
              <a:t> begin at the beginning of week 5 and the progress will be monitored continuously. The team will have to provide a report of the progress to the management by </a:t>
            </a:r>
            <a:r>
              <a:rPr lang="en-US" dirty="0" err="1"/>
              <a:t>wek</a:t>
            </a:r>
            <a:r>
              <a:rPr lang="en-US" dirty="0"/>
              <a:t> 7. The change intervention is likely to take about three months after starting before it becomes part and parcel of the company operations.</a:t>
            </a:r>
          </a:p>
        </p:txBody>
      </p:sp>
      <p:sp>
        <p:nvSpPr>
          <p:cNvPr id="4" name="Slide Number Placeholder 3"/>
          <p:cNvSpPr>
            <a:spLocks noGrp="1"/>
          </p:cNvSpPr>
          <p:nvPr>
            <p:ph type="sldNum" sz="quarter" idx="5"/>
          </p:nvPr>
        </p:nvSpPr>
        <p:spPr/>
        <p:txBody>
          <a:bodyPr/>
          <a:lstStyle/>
          <a:p>
            <a:fld id="{34D726E1-EE53-4B1D-8F63-65E874D53DEA}" type="slidenum">
              <a:rPr lang="en-US" smtClean="0"/>
              <a:t>7</a:t>
            </a:fld>
            <a:endParaRPr lang="en-US"/>
          </a:p>
        </p:txBody>
      </p:sp>
    </p:spTree>
    <p:extLst>
      <p:ext uri="{BB962C8B-B14F-4D97-AF65-F5344CB8AC3E}">
        <p14:creationId xmlns:p14="http://schemas.microsoft.com/office/powerpoint/2010/main" val="4270039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Determining the impacts of the change at various organizational levels will help reduce the problems that</a:t>
            </a:r>
            <a:r>
              <a:rPr lang="en-US" baseline="0" dirty="0"/>
              <a:t> may inhibit implementation of the change initiative.  The most likely group that may be greatly affected are the ordinary employees. These effects when analyzed constructively will either see a reduction in the number of store attendants in the Walmart branches or will eventually lapse to additional recruitment of many others. But the bottom-line remains that this change may bring unprecedented psychological interference among the employees as illustrated by </a:t>
            </a:r>
            <a:r>
              <a:rPr lang="en-US" baseline="0" dirty="0" err="1"/>
              <a:t>Busse</a:t>
            </a:r>
            <a:r>
              <a:rPr lang="en-US" baseline="0" dirty="0"/>
              <a:t> &amp; </a:t>
            </a:r>
            <a:r>
              <a:rPr lang="en-US" baseline="0" dirty="0" err="1"/>
              <a:t>Doganer</a:t>
            </a:r>
            <a:r>
              <a:rPr lang="en-US" baseline="0" dirty="0"/>
              <a:t> (2018). The additional work expectations may throw off a few employees off the radar of balancing their personal lives and work. In essence, other departments such as human resources may need to work hand in hand with the department of e-commerce together with the financial sect to properly process the returns that this initiative will bring. Fears that come with organizational changes such as retrenchments, downsizing of workers and reduction in benefits may simulate psychological and practical pains among the junior workers. Bringing them on board to illustrate the changes will reduce such precedent frictions. The organization can devise various tendencies where every store is subjecting it’s employees with evaluative processes that even scrutinize the outputs of the organizations management. This way, it will become easier to know who is most affected and who got incorporation of the change after all have been implemented.</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8</a:t>
            </a:fld>
            <a:endParaRPr lang="en-US"/>
          </a:p>
        </p:txBody>
      </p:sp>
    </p:spTree>
    <p:extLst>
      <p:ext uri="{BB962C8B-B14F-4D97-AF65-F5344CB8AC3E}">
        <p14:creationId xmlns:p14="http://schemas.microsoft.com/office/powerpoint/2010/main" val="1919149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t>
            </a:r>
            <a:r>
              <a:rPr lang="en-US" dirty="0" err="1"/>
              <a:t>wichange</a:t>
            </a:r>
            <a:r>
              <a:rPr lang="en-US" dirty="0"/>
              <a:t> will bring almost everyone on board because collaboration between various departments such as the HR, delivery department and supply and distribution departments to come together in coordination to </a:t>
            </a:r>
            <a:r>
              <a:rPr lang="en-US" dirty="0" err="1"/>
              <a:t>ansure</a:t>
            </a:r>
            <a:r>
              <a:rPr lang="en-US" dirty="0"/>
              <a:t> a smooth running of the door-step delivery of online orders made by customers. The board of </a:t>
            </a:r>
            <a:r>
              <a:rPr lang="en-US" dirty="0" err="1"/>
              <a:t>ditrectors</a:t>
            </a:r>
            <a:r>
              <a:rPr lang="en-US" dirty="0"/>
              <a:t> will be key in approving the budget for the change intervention and enabling the company to take on the change intervention. The employees will be at the center of fulfilling the orders and receiving and processing them. The supervisors will be involved in monitoring the rates of deliveries and rates performance of their juniors in various departments which will be key in the success of this change intervention for Walmart.</a:t>
            </a:r>
          </a:p>
        </p:txBody>
      </p:sp>
      <p:sp>
        <p:nvSpPr>
          <p:cNvPr id="4" name="Slide Number Placeholder 3"/>
          <p:cNvSpPr>
            <a:spLocks noGrp="1"/>
          </p:cNvSpPr>
          <p:nvPr>
            <p:ph type="sldNum" sz="quarter" idx="5"/>
          </p:nvPr>
        </p:nvSpPr>
        <p:spPr/>
        <p:txBody>
          <a:bodyPr/>
          <a:lstStyle/>
          <a:p>
            <a:fld id="{34D726E1-EE53-4B1D-8F63-65E874D53DEA}" type="slidenum">
              <a:rPr lang="en-US" smtClean="0"/>
              <a:t>9</a:t>
            </a:fld>
            <a:endParaRPr lang="en-US"/>
          </a:p>
        </p:txBody>
      </p:sp>
    </p:spTree>
    <p:extLst>
      <p:ext uri="{BB962C8B-B14F-4D97-AF65-F5344CB8AC3E}">
        <p14:creationId xmlns:p14="http://schemas.microsoft.com/office/powerpoint/2010/main" val="19545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organization takes the first bold</a:t>
            </a:r>
            <a:r>
              <a:rPr lang="en-US" baseline="0" dirty="0"/>
              <a:t> step in ensuring it trains the staff on the various mandates and expectations that come with the proposed change initiative, the attitudes and perceptions of the junior staff is changed and becomes much inclined to processes dealing with positive reception of the whole initiative.  The organization could use either technical training that includes the manual handling of the products in a manner that will remain praiseworthy upon delivering the product to the customer. Krishnan (2018) demonstrates that employees could use two to three training programs before the change initiative is rolled out. This kind of training is aimed at equipping the trainees with relevant skills and knowledge is custom-maid for the operations involving conducting an e-commerce trading services. They thus remain well-inducted into the drills that would allow them to operate efficiently. In addition, depending on the number of staff to be trained and the time schedule allocation for such programs, it is the organization may consult themselves and design the training to take place on the online modules through accredited websites. Essentially, this process helps prevent future failures often associated with task implementations and generation of good results. </a:t>
            </a:r>
            <a:endParaRPr lang="en-US" dirty="0"/>
          </a:p>
        </p:txBody>
      </p:sp>
      <p:sp>
        <p:nvSpPr>
          <p:cNvPr id="4" name="Slide Number Placeholder 3"/>
          <p:cNvSpPr>
            <a:spLocks noGrp="1"/>
          </p:cNvSpPr>
          <p:nvPr>
            <p:ph type="sldNum" sz="quarter" idx="10"/>
          </p:nvPr>
        </p:nvSpPr>
        <p:spPr/>
        <p:txBody>
          <a:bodyPr/>
          <a:lstStyle/>
          <a:p>
            <a:fld id="{34D726E1-EE53-4B1D-8F63-65E874D53DEA}" type="slidenum">
              <a:rPr lang="en-US" smtClean="0"/>
              <a:t>10</a:t>
            </a:fld>
            <a:endParaRPr lang="en-US"/>
          </a:p>
        </p:txBody>
      </p:sp>
    </p:spTree>
    <p:extLst>
      <p:ext uri="{BB962C8B-B14F-4D97-AF65-F5344CB8AC3E}">
        <p14:creationId xmlns:p14="http://schemas.microsoft.com/office/powerpoint/2010/main" val="1335110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t>
            </a:r>
            <a:r>
              <a:rPr lang="en-US" dirty="0" err="1"/>
              <a:t>anutshel</a:t>
            </a:r>
            <a:r>
              <a:rPr lang="en-US" dirty="0"/>
              <a:t>, the Covid-19 pandemic is presenting unusual </a:t>
            </a:r>
            <a:r>
              <a:rPr lang="en-US" dirty="0" err="1"/>
              <a:t>challnges</a:t>
            </a:r>
            <a:r>
              <a:rPr lang="en-US" dirty="0"/>
              <a:t> for many businesses and Walmart is one of them facing those challenges. In order deal with the </a:t>
            </a:r>
            <a:r>
              <a:rPr lang="en-US" dirty="0" err="1"/>
              <a:t>challnges</a:t>
            </a:r>
            <a:r>
              <a:rPr lang="en-US" dirty="0"/>
              <a:t> presented by the pandemic, it is necessary for Walmart to upgrade its way of doing things to ensure that it does not loose out to the competitors such as Amazon. The change to having home delivery of all products will help the company to help those staying at home to get their supplies and other shopping items without leaving their homes. This will help Walmart to keep pace with the likes of Amazon who are working online. The previous delivery to the nearest store needs to be changed to delivery </a:t>
            </a:r>
            <a:r>
              <a:rPr lang="en-US" dirty="0" err="1"/>
              <a:t>ofat</a:t>
            </a:r>
            <a:r>
              <a:rPr lang="en-US" dirty="0"/>
              <a:t> home. Despite this, there exists challenges but with proper planning and monitoring of the change, this change intervention can take Walmart even higher in the retail industry. By studying this change initiative for the past weeks, I have learned a lot about the process organizational change and various things involved. I hope to apply this in my daily work life situations.</a:t>
            </a:r>
          </a:p>
        </p:txBody>
      </p:sp>
      <p:sp>
        <p:nvSpPr>
          <p:cNvPr id="4" name="Slide Number Placeholder 3"/>
          <p:cNvSpPr>
            <a:spLocks noGrp="1"/>
          </p:cNvSpPr>
          <p:nvPr>
            <p:ph type="sldNum" sz="quarter" idx="10"/>
          </p:nvPr>
        </p:nvSpPr>
        <p:spPr/>
        <p:txBody>
          <a:bodyPr/>
          <a:lstStyle/>
          <a:p>
            <a:fld id="{34D726E1-EE53-4B1D-8F63-65E874D53DEA}" type="slidenum">
              <a:rPr lang="en-US" smtClean="0"/>
              <a:t>11</a:t>
            </a:fld>
            <a:endParaRPr lang="en-US"/>
          </a:p>
        </p:txBody>
      </p:sp>
    </p:spTree>
    <p:extLst>
      <p:ext uri="{BB962C8B-B14F-4D97-AF65-F5344CB8AC3E}">
        <p14:creationId xmlns:p14="http://schemas.microsoft.com/office/powerpoint/2010/main" val="2615668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3526119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295191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3522872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506BC2-9DD5-479D-BFE4-AF1F9ED6F5FE}" type="datetimeFigureOut">
              <a:rPr lang="en-US" smtClean="0"/>
              <a:t>10-Jul-20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1847572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506BC2-9DD5-479D-BFE4-AF1F9ED6F5FE}" type="datetimeFigureOut">
              <a:rPr lang="en-US" smtClean="0"/>
              <a:t>10-Jul-20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1513175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1641121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420112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1668106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506BC2-9DD5-479D-BFE4-AF1F9ED6F5FE}" type="datetimeFigureOut">
              <a:rPr lang="en-US" smtClean="0"/>
              <a:t>10-Jul-20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3433127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506BC2-9DD5-479D-BFE4-AF1F9ED6F5FE}" type="datetimeFigureOut">
              <a:rPr lang="en-US" smtClean="0"/>
              <a:t>10-Jul-20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2800893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407956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177522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3823521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1994296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3840696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968961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506BC2-9DD5-479D-BFE4-AF1F9ED6F5FE}" type="datetimeFigureOut">
              <a:rPr lang="en-US" smtClean="0"/>
              <a:t>10-Jul-20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88DD8-9E42-4A01-BD08-4213D668E4BF}" type="slidenum">
              <a:rPr lang="en-US" smtClean="0"/>
              <a:t>‹#›</a:t>
            </a:fld>
            <a:endParaRPr lang="en-US"/>
          </a:p>
        </p:txBody>
      </p:sp>
    </p:spTree>
    <p:extLst>
      <p:ext uri="{BB962C8B-B14F-4D97-AF65-F5344CB8AC3E}">
        <p14:creationId xmlns:p14="http://schemas.microsoft.com/office/powerpoint/2010/main" val="1469099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5506BC2-9DD5-479D-BFE4-AF1F9ED6F5FE}" type="datetimeFigureOut">
              <a:rPr lang="en-US" smtClean="0"/>
              <a:t>10-Jul-20</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FC088DD8-9E42-4A01-BD08-4213D668E4BF}" type="slidenum">
              <a:rPr lang="en-US" smtClean="0"/>
              <a:t>‹#›</a:t>
            </a:fld>
            <a:endParaRPr lang="en-US"/>
          </a:p>
        </p:txBody>
      </p:sp>
    </p:spTree>
    <p:extLst>
      <p:ext uri="{BB962C8B-B14F-4D97-AF65-F5344CB8AC3E}">
        <p14:creationId xmlns:p14="http://schemas.microsoft.com/office/powerpoint/2010/main" val="187561930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846551"/>
            <a:ext cx="8305799" cy="2590800"/>
          </a:xfrm>
        </p:spPr>
        <p:txBody>
          <a:bodyPr>
            <a:normAutofit/>
          </a:bodyPr>
          <a:lstStyle/>
          <a:p>
            <a:pPr algn="ctr"/>
            <a:r>
              <a:rPr lang="en-US" sz="3600" b="1" dirty="0">
                <a:latin typeface="Times New Roman" panose="02020603050405020304" pitchFamily="18" charset="0"/>
                <a:cs typeface="Times New Roman" panose="02020603050405020304" pitchFamily="18" charset="0"/>
              </a:rPr>
              <a:t>A PROPOSED STRATEGIC CHANGE INTERVENTION PLAN FOR WALMART</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3331698"/>
            <a:ext cx="6400800" cy="2383302"/>
          </a:xfrm>
        </p:spPr>
        <p:txBody>
          <a:bodyPr>
            <a:noAutofit/>
          </a:bodyPr>
          <a:lstStyle/>
          <a:p>
            <a:pPr algn="ctr"/>
            <a:r>
              <a:rPr lang="en-US" sz="2800" b="1" cap="none" dirty="0">
                <a:solidFill>
                  <a:srgbClr val="002060"/>
                </a:solidFill>
                <a:latin typeface="Times New Roman" panose="02020603050405020304" pitchFamily="18" charset="0"/>
                <a:cs typeface="Times New Roman" panose="02020603050405020304" pitchFamily="18" charset="0"/>
              </a:rPr>
              <a:t>Name</a:t>
            </a:r>
          </a:p>
          <a:p>
            <a:pPr algn="ctr"/>
            <a:r>
              <a:rPr lang="en-US" sz="2800" b="1" cap="none" dirty="0">
                <a:solidFill>
                  <a:srgbClr val="002060"/>
                </a:solidFill>
                <a:latin typeface="Times New Roman" panose="02020603050405020304" pitchFamily="18" charset="0"/>
                <a:cs typeface="Times New Roman" panose="02020603050405020304" pitchFamily="18" charset="0"/>
              </a:rPr>
              <a:t>Professor/Teacher</a:t>
            </a:r>
          </a:p>
          <a:p>
            <a:pPr algn="ctr"/>
            <a:r>
              <a:rPr lang="en-US" sz="2800" b="1" cap="none" dirty="0">
                <a:solidFill>
                  <a:srgbClr val="002060"/>
                </a:solidFill>
                <a:latin typeface="Times New Roman" panose="02020603050405020304" pitchFamily="18" charset="0"/>
                <a:cs typeface="Times New Roman" panose="02020603050405020304" pitchFamily="18" charset="0"/>
              </a:rPr>
              <a:t>Institution</a:t>
            </a:r>
          </a:p>
          <a:p>
            <a:pPr algn="ctr"/>
            <a:r>
              <a:rPr lang="en-US" sz="2800" b="1" cap="none" dirty="0">
                <a:solidFill>
                  <a:srgbClr val="002060"/>
                </a:solidFill>
                <a:latin typeface="Times New Roman" panose="02020603050405020304" pitchFamily="18" charset="0"/>
                <a:cs typeface="Times New Roman" panose="02020603050405020304" pitchFamily="18" charset="0"/>
              </a:rPr>
              <a:t>Date Of Submission</a:t>
            </a:r>
          </a:p>
          <a:p>
            <a:pPr algn="ct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1877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ctr"/>
            <a:r>
              <a:rPr lang="en-US" sz="4000" b="1" u="sng" dirty="0"/>
              <a:t>Introduction</a:t>
            </a:r>
          </a:p>
        </p:txBody>
      </p:sp>
      <p:sp>
        <p:nvSpPr>
          <p:cNvPr id="3" name="Content Placeholder 2"/>
          <p:cNvSpPr>
            <a:spLocks noGrp="1"/>
          </p:cNvSpPr>
          <p:nvPr>
            <p:ph idx="1"/>
          </p:nvPr>
        </p:nvSpPr>
        <p:spPr>
          <a:xfrm>
            <a:off x="152400" y="1143000"/>
            <a:ext cx="8915400" cy="5257800"/>
          </a:xfrm>
        </p:spPr>
        <p:txBody>
          <a:bodyPr>
            <a:normAutofit lnSpcReduction="10000"/>
          </a:bodyPr>
          <a:lstStyle/>
          <a:p>
            <a:r>
              <a:rPr lang="en-US" sz="3200" dirty="0">
                <a:latin typeface="Arial" pitchFamily="34" charset="0"/>
                <a:cs typeface="Arial" pitchFamily="34" charset="0"/>
              </a:rPr>
              <a:t>Walmart needs to change to </a:t>
            </a:r>
            <a:r>
              <a:rPr lang="en-US" sz="3200" dirty="0" err="1">
                <a:latin typeface="Arial" pitchFamily="34" charset="0"/>
                <a:cs typeface="Arial" pitchFamily="34" charset="0"/>
              </a:rPr>
              <a:t>jekeep</a:t>
            </a:r>
            <a:r>
              <a:rPr lang="en-US" sz="3200" dirty="0">
                <a:latin typeface="Arial" pitchFamily="34" charset="0"/>
                <a:cs typeface="Arial" pitchFamily="34" charset="0"/>
              </a:rPr>
              <a:t> pace with competition</a:t>
            </a:r>
          </a:p>
          <a:p>
            <a:r>
              <a:rPr lang="en-US" sz="3200" dirty="0">
                <a:latin typeface="Arial" pitchFamily="34" charset="0"/>
                <a:cs typeface="Arial" pitchFamily="34" charset="0"/>
              </a:rPr>
              <a:t>It also needs to change to adapt to the current external factors affecting the industry in which it operates.</a:t>
            </a:r>
          </a:p>
          <a:p>
            <a:r>
              <a:rPr lang="en-US" sz="3200" dirty="0">
                <a:latin typeface="Arial" pitchFamily="34" charset="0"/>
                <a:cs typeface="Arial" pitchFamily="34" charset="0"/>
              </a:rPr>
              <a:t>The change will be all encompassing with employees, board of directors and managers as well as supervisors taking part</a:t>
            </a:r>
          </a:p>
          <a:p>
            <a:r>
              <a:rPr lang="en-US" sz="3200" dirty="0">
                <a:latin typeface="Arial" pitchFamily="34" charset="0"/>
                <a:cs typeface="Arial" pitchFamily="34" charset="0"/>
              </a:rPr>
              <a:t>It will take about 8 weeks to be part of the operations of Walmart.</a:t>
            </a:r>
          </a:p>
        </p:txBody>
      </p:sp>
    </p:spTree>
    <p:extLst>
      <p:ext uri="{BB962C8B-B14F-4D97-AF65-F5344CB8AC3E}">
        <p14:creationId xmlns:p14="http://schemas.microsoft.com/office/powerpoint/2010/main" val="834592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3FCA7-8C37-4875-A0D3-EC26B40694C8}"/>
              </a:ext>
            </a:extLst>
          </p:cNvPr>
          <p:cNvSpPr>
            <a:spLocks noGrp="1"/>
          </p:cNvSpPr>
          <p:nvPr>
            <p:ph type="title"/>
          </p:nvPr>
        </p:nvSpPr>
        <p:spPr/>
        <p:txBody>
          <a:bodyPr>
            <a:normAutofit/>
          </a:bodyPr>
          <a:lstStyle/>
          <a:p>
            <a:pPr algn="ctr"/>
            <a:r>
              <a:rPr lang="en-US" b="1" u="sng" dirty="0"/>
              <a:t>The Change Intervention Being Proposed</a:t>
            </a:r>
          </a:p>
        </p:txBody>
      </p:sp>
      <p:sp>
        <p:nvSpPr>
          <p:cNvPr id="3" name="Content Placeholder 2">
            <a:extLst>
              <a:ext uri="{FF2B5EF4-FFF2-40B4-BE49-F238E27FC236}">
                <a16:creationId xmlns:a16="http://schemas.microsoft.com/office/drawing/2014/main" id="{47184CC1-B74E-46B5-8FA2-A51D172DB2B4}"/>
              </a:ext>
            </a:extLst>
          </p:cNvPr>
          <p:cNvSpPr>
            <a:spLocks noGrp="1"/>
          </p:cNvSpPr>
          <p:nvPr>
            <p:ph idx="1"/>
          </p:nvPr>
        </p:nvSpPr>
        <p:spPr>
          <a:xfrm>
            <a:off x="457200" y="1981200"/>
            <a:ext cx="8458200" cy="4419600"/>
          </a:xfrm>
        </p:spPr>
        <p:txBody>
          <a:bodyPr>
            <a:normAutofit/>
          </a:bodyPr>
          <a:lstStyle/>
          <a:p>
            <a:r>
              <a:rPr lang="en-US" dirty="0"/>
              <a:t>Walmart needs to be more active on delivery of products to customers, door steps.</a:t>
            </a:r>
          </a:p>
          <a:p>
            <a:r>
              <a:rPr lang="en-US" dirty="0"/>
              <a:t>Deliveries should be done to customer’s houses and not to the nearest stores.</a:t>
            </a:r>
          </a:p>
          <a:p>
            <a:r>
              <a:rPr lang="en-US" dirty="0"/>
              <a:t>Walmart needs to deliver all types of products including non groceries such as electronics, furniture and even clothes.</a:t>
            </a:r>
          </a:p>
          <a:p>
            <a:r>
              <a:rPr lang="en-US" dirty="0"/>
              <a:t>A full blown online ordering and delivery process where customers will have the option of getting whatever they need either through shopping at the stores or online shopping and home delivery</a:t>
            </a:r>
          </a:p>
        </p:txBody>
      </p:sp>
    </p:spTree>
    <p:extLst>
      <p:ext uri="{BB962C8B-B14F-4D97-AF65-F5344CB8AC3E}">
        <p14:creationId xmlns:p14="http://schemas.microsoft.com/office/powerpoint/2010/main" val="1405862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315200" cy="1371600"/>
          </a:xfrm>
        </p:spPr>
        <p:txBody>
          <a:bodyPr>
            <a:normAutofit fontScale="90000"/>
          </a:bodyPr>
          <a:lstStyle/>
          <a:p>
            <a:pPr algn="ctr"/>
            <a:r>
              <a:rPr lang="en-US" b="1" u="sng" dirty="0"/>
              <a:t>The Necessity of the Proposed Change Intervention</a:t>
            </a:r>
          </a:p>
        </p:txBody>
      </p:sp>
      <p:sp>
        <p:nvSpPr>
          <p:cNvPr id="3" name="Content Placeholder 2"/>
          <p:cNvSpPr>
            <a:spLocks noGrp="1"/>
          </p:cNvSpPr>
          <p:nvPr>
            <p:ph idx="1"/>
          </p:nvPr>
        </p:nvSpPr>
        <p:spPr>
          <a:xfrm>
            <a:off x="76200" y="1605516"/>
            <a:ext cx="2667000" cy="4977846"/>
          </a:xfrm>
        </p:spPr>
        <p:txBody>
          <a:bodyPr>
            <a:noAutofit/>
          </a:bodyPr>
          <a:lstStyle/>
          <a:p>
            <a:pPr>
              <a:buFont typeface="Wingdings" panose="05000000000000000000" pitchFamily="2" charset="2"/>
              <a:buChar char="v"/>
            </a:pPr>
            <a:r>
              <a:rPr lang="en-US" dirty="0">
                <a:latin typeface="Arial" pitchFamily="34" charset="0"/>
                <a:cs typeface="Arial" pitchFamily="34" charset="0"/>
              </a:rPr>
              <a:t>Deliveries efficiently up to the customers door step/</a:t>
            </a:r>
          </a:p>
          <a:p>
            <a:pPr>
              <a:buFont typeface="Wingdings" panose="05000000000000000000" pitchFamily="2" charset="2"/>
              <a:buChar char="v"/>
            </a:pPr>
            <a:r>
              <a:rPr lang="en-US" dirty="0">
                <a:latin typeface="Arial" pitchFamily="34" charset="0"/>
                <a:cs typeface="Arial" pitchFamily="34" charset="0"/>
              </a:rPr>
              <a:t>It is necessary because of the social distancing and “stay at home” calls.</a:t>
            </a:r>
          </a:p>
        </p:txBody>
      </p:sp>
      <p:pic>
        <p:nvPicPr>
          <p:cNvPr id="5" name="Picture 4">
            <a:extLst>
              <a:ext uri="{FF2B5EF4-FFF2-40B4-BE49-F238E27FC236}">
                <a16:creationId xmlns:a16="http://schemas.microsoft.com/office/drawing/2014/main" id="{D26A3ED1-F634-42AC-8B49-1AB9AA46654F}"/>
              </a:ext>
            </a:extLst>
          </p:cNvPr>
          <p:cNvPicPr>
            <a:picLocks noChangeAspect="1"/>
          </p:cNvPicPr>
          <p:nvPr/>
        </p:nvPicPr>
        <p:blipFill>
          <a:blip r:embed="rId3"/>
          <a:stretch>
            <a:fillRect/>
          </a:stretch>
        </p:blipFill>
        <p:spPr>
          <a:xfrm>
            <a:off x="2819400" y="1605516"/>
            <a:ext cx="6096000" cy="5252484"/>
          </a:xfrm>
          <a:prstGeom prst="rect">
            <a:avLst/>
          </a:prstGeom>
        </p:spPr>
      </p:pic>
    </p:spTree>
    <p:extLst>
      <p:ext uri="{BB962C8B-B14F-4D97-AF65-F5344CB8AC3E}">
        <p14:creationId xmlns:p14="http://schemas.microsoft.com/office/powerpoint/2010/main" val="2476452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4401-C5D9-4702-870F-B5AE707D05E0}"/>
              </a:ext>
            </a:extLst>
          </p:cNvPr>
          <p:cNvSpPr>
            <a:spLocks noGrp="1"/>
          </p:cNvSpPr>
          <p:nvPr>
            <p:ph type="title"/>
          </p:nvPr>
        </p:nvSpPr>
        <p:spPr>
          <a:xfrm>
            <a:off x="152400" y="274638"/>
            <a:ext cx="8229600" cy="792162"/>
          </a:xfrm>
        </p:spPr>
        <p:txBody>
          <a:bodyPr>
            <a:normAutofit fontScale="90000"/>
          </a:bodyPr>
          <a:lstStyle/>
          <a:p>
            <a:r>
              <a:rPr lang="en-US" b="1" u="sng" dirty="0"/>
              <a:t>Steps of the Change Intervention</a:t>
            </a:r>
          </a:p>
        </p:txBody>
      </p:sp>
      <p:sp>
        <p:nvSpPr>
          <p:cNvPr id="3" name="Content Placeholder 2">
            <a:extLst>
              <a:ext uri="{FF2B5EF4-FFF2-40B4-BE49-F238E27FC236}">
                <a16:creationId xmlns:a16="http://schemas.microsoft.com/office/drawing/2014/main" id="{FEE5F487-2139-43D9-BC5C-684F06D348F3}"/>
              </a:ext>
            </a:extLst>
          </p:cNvPr>
          <p:cNvSpPr>
            <a:spLocks noGrp="1"/>
          </p:cNvSpPr>
          <p:nvPr>
            <p:ph idx="1"/>
          </p:nvPr>
        </p:nvSpPr>
        <p:spPr>
          <a:xfrm>
            <a:off x="0" y="1066800"/>
            <a:ext cx="8991600" cy="5638800"/>
          </a:xfrm>
        </p:spPr>
        <p:txBody>
          <a:bodyPr>
            <a:normAutofit/>
          </a:bodyPr>
          <a:lstStyle/>
          <a:p>
            <a:r>
              <a:rPr lang="en-US" dirty="0"/>
              <a:t>The change will begin with boosting the delivery department through increasing number of employees in the department within the first two weeks.</a:t>
            </a:r>
          </a:p>
          <a:p>
            <a:r>
              <a:rPr lang="en-US" dirty="0"/>
              <a:t>Training of the new employees and drivers as well as delivery agents. (Week 3).</a:t>
            </a:r>
          </a:p>
          <a:p>
            <a:r>
              <a:rPr lang="en-US" dirty="0"/>
              <a:t>The company will also need to have regional delivery points or distribution points. Within the first 3 weeks.</a:t>
            </a:r>
          </a:p>
          <a:p>
            <a:r>
              <a:rPr lang="en-US" dirty="0"/>
              <a:t>Walmart has to purchase more vehicles and motorbikes for delivery of the products. Within the 3</a:t>
            </a:r>
            <a:r>
              <a:rPr lang="en-US" baseline="30000" dirty="0"/>
              <a:t>rd</a:t>
            </a:r>
            <a:r>
              <a:rPr lang="en-US" dirty="0"/>
              <a:t> week.</a:t>
            </a:r>
          </a:p>
          <a:p>
            <a:r>
              <a:rPr lang="en-US" dirty="0"/>
              <a:t>Setting up a online mobile payment system for validating payments.</a:t>
            </a:r>
          </a:p>
          <a:p>
            <a:r>
              <a:rPr lang="en-US" dirty="0"/>
              <a:t>Evaluating the success of the change intervention throughout.</a:t>
            </a:r>
          </a:p>
        </p:txBody>
      </p:sp>
    </p:spTree>
    <p:extLst>
      <p:ext uri="{BB962C8B-B14F-4D97-AF65-F5344CB8AC3E}">
        <p14:creationId xmlns:p14="http://schemas.microsoft.com/office/powerpoint/2010/main" val="15636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2752E-6BC2-43E8-89F3-CA6B0F60549B}"/>
              </a:ext>
            </a:extLst>
          </p:cNvPr>
          <p:cNvSpPr>
            <a:spLocks noGrp="1"/>
          </p:cNvSpPr>
          <p:nvPr>
            <p:ph type="title"/>
          </p:nvPr>
        </p:nvSpPr>
        <p:spPr>
          <a:xfrm>
            <a:off x="76200" y="228599"/>
            <a:ext cx="7463890" cy="1800617"/>
          </a:xfrm>
        </p:spPr>
        <p:txBody>
          <a:bodyPr>
            <a:normAutofit fontScale="90000"/>
          </a:bodyPr>
          <a:lstStyle/>
          <a:p>
            <a:pPr algn="ctr"/>
            <a:r>
              <a:rPr lang="en-US" b="1" u="sng" dirty="0"/>
              <a:t>Appropriate Actions for Planning, Implementing and Managing the Change</a:t>
            </a:r>
          </a:p>
        </p:txBody>
      </p:sp>
      <p:sp>
        <p:nvSpPr>
          <p:cNvPr id="3" name="Content Placeholder 2">
            <a:extLst>
              <a:ext uri="{FF2B5EF4-FFF2-40B4-BE49-F238E27FC236}">
                <a16:creationId xmlns:a16="http://schemas.microsoft.com/office/drawing/2014/main" id="{20C37E27-F66E-443A-BD47-CD0D2C4182C4}"/>
              </a:ext>
            </a:extLst>
          </p:cNvPr>
          <p:cNvSpPr>
            <a:spLocks noGrp="1"/>
          </p:cNvSpPr>
          <p:nvPr>
            <p:ph idx="1"/>
          </p:nvPr>
        </p:nvSpPr>
        <p:spPr>
          <a:xfrm>
            <a:off x="827700" y="2133599"/>
            <a:ext cx="6711654" cy="4114807"/>
          </a:xfrm>
        </p:spPr>
        <p:txBody>
          <a:bodyPr/>
          <a:lstStyle/>
          <a:p>
            <a:r>
              <a:rPr lang="en-US" dirty="0"/>
              <a:t>Informing the employees.</a:t>
            </a:r>
          </a:p>
          <a:p>
            <a:r>
              <a:rPr lang="en-US" dirty="0"/>
              <a:t>Budgeting for the implementing and management of the change</a:t>
            </a:r>
          </a:p>
          <a:p>
            <a:r>
              <a:rPr lang="en-US" dirty="0"/>
              <a:t>Hiring and boosting the delivery department</a:t>
            </a:r>
          </a:p>
          <a:p>
            <a:r>
              <a:rPr lang="en-US" dirty="0"/>
              <a:t>Creating distribution sections in each store</a:t>
            </a:r>
          </a:p>
          <a:p>
            <a:r>
              <a:rPr lang="en-US" dirty="0"/>
              <a:t>Procurement and purchase of tools of delivery</a:t>
            </a:r>
          </a:p>
          <a:p>
            <a:r>
              <a:rPr lang="en-US" dirty="0"/>
              <a:t>Setting up a monitoring unit.</a:t>
            </a:r>
          </a:p>
          <a:p>
            <a:r>
              <a:rPr lang="en-US" dirty="0"/>
              <a:t>Monitoring the change and making necessary adjustments to make the change successful</a:t>
            </a:r>
          </a:p>
          <a:p>
            <a:endParaRPr lang="en-US" dirty="0"/>
          </a:p>
        </p:txBody>
      </p:sp>
    </p:spTree>
    <p:extLst>
      <p:ext uri="{BB962C8B-B14F-4D97-AF65-F5344CB8AC3E}">
        <p14:creationId xmlns:p14="http://schemas.microsoft.com/office/powerpoint/2010/main" val="383453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7B5DD-DCBF-47F5-9598-BFE2F9A69339}"/>
              </a:ext>
            </a:extLst>
          </p:cNvPr>
          <p:cNvSpPr>
            <a:spLocks noGrp="1"/>
          </p:cNvSpPr>
          <p:nvPr>
            <p:ph type="title"/>
          </p:nvPr>
        </p:nvSpPr>
        <p:spPr/>
        <p:txBody>
          <a:bodyPr>
            <a:normAutofit/>
          </a:bodyPr>
          <a:lstStyle/>
          <a:p>
            <a:pPr algn="ctr"/>
            <a:r>
              <a:rPr lang="en-US" b="1" u="sng" dirty="0"/>
              <a:t>Schedule for the Change Intervention</a:t>
            </a:r>
          </a:p>
        </p:txBody>
      </p:sp>
      <p:sp>
        <p:nvSpPr>
          <p:cNvPr id="3" name="Content Placeholder 2">
            <a:extLst>
              <a:ext uri="{FF2B5EF4-FFF2-40B4-BE49-F238E27FC236}">
                <a16:creationId xmlns:a16="http://schemas.microsoft.com/office/drawing/2014/main" id="{55831E77-0D73-4E44-BFD9-EC7BD5B9865C}"/>
              </a:ext>
            </a:extLst>
          </p:cNvPr>
          <p:cNvSpPr>
            <a:spLocks noGrp="1"/>
          </p:cNvSpPr>
          <p:nvPr>
            <p:ph idx="1"/>
          </p:nvPr>
        </p:nvSpPr>
        <p:spPr/>
        <p:txBody>
          <a:bodyPr>
            <a:normAutofit fontScale="92500" lnSpcReduction="20000"/>
          </a:bodyPr>
          <a:lstStyle/>
          <a:p>
            <a:r>
              <a:rPr lang="en-US" dirty="0"/>
              <a:t>Week 1-Setting up the change intervention team at every store and budgeting and creating awareness among existing employees.</a:t>
            </a:r>
          </a:p>
          <a:p>
            <a:r>
              <a:rPr lang="en-US" dirty="0"/>
              <a:t>Week 2-Boosting the delivery department by extra hiring</a:t>
            </a:r>
          </a:p>
          <a:p>
            <a:r>
              <a:rPr lang="en-US" dirty="0"/>
              <a:t>Week 3-Training the recruits and setting up distributions sections in stores</a:t>
            </a:r>
          </a:p>
          <a:p>
            <a:r>
              <a:rPr lang="en-US" dirty="0"/>
              <a:t>Week 4-Purchasing and assigning tools of delivery such as vehicles</a:t>
            </a:r>
          </a:p>
          <a:p>
            <a:r>
              <a:rPr lang="en-US" dirty="0"/>
              <a:t>Week 5-Starting the deliveries and monitoring the progress continuously henceforth.</a:t>
            </a:r>
          </a:p>
          <a:p>
            <a:r>
              <a:rPr lang="en-US" dirty="0"/>
              <a:t>By week 7, feedback from the change intervention team to the management for changes and improvements of the change</a:t>
            </a:r>
          </a:p>
        </p:txBody>
      </p:sp>
    </p:spTree>
    <p:extLst>
      <p:ext uri="{BB962C8B-B14F-4D97-AF65-F5344CB8AC3E}">
        <p14:creationId xmlns:p14="http://schemas.microsoft.com/office/powerpoint/2010/main" val="57682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228600"/>
            <a:ext cx="7055380" cy="1295400"/>
          </a:xfrm>
        </p:spPr>
        <p:txBody>
          <a:bodyPr>
            <a:normAutofit fontScale="90000"/>
          </a:bodyPr>
          <a:lstStyle/>
          <a:p>
            <a:pPr algn="ctr"/>
            <a:r>
              <a:rPr lang="en-US" b="1" u="sng" dirty="0"/>
              <a:t>Potential Impacts and Those Affected</a:t>
            </a:r>
            <a:endParaRPr lang="en-US" u="sng" dirty="0"/>
          </a:p>
        </p:txBody>
      </p:sp>
      <p:sp>
        <p:nvSpPr>
          <p:cNvPr id="3" name="Content Placeholder 2"/>
          <p:cNvSpPr>
            <a:spLocks noGrp="1"/>
          </p:cNvSpPr>
          <p:nvPr>
            <p:ph idx="1"/>
          </p:nvPr>
        </p:nvSpPr>
        <p:spPr>
          <a:xfrm>
            <a:off x="36534" y="1668049"/>
            <a:ext cx="4002066" cy="4709160"/>
          </a:xfrm>
        </p:spPr>
        <p:txBody>
          <a:bodyPr>
            <a:normAutofit/>
          </a:bodyPr>
          <a:lstStyle/>
          <a:p>
            <a:pPr>
              <a:buFont typeface="Arial" pitchFamily="34" charset="0"/>
              <a:buChar char="•"/>
            </a:pPr>
            <a:r>
              <a:rPr lang="en-US" dirty="0">
                <a:latin typeface="Arial" pitchFamily="34" charset="0"/>
                <a:cs typeface="Arial" pitchFamily="34" charset="0"/>
              </a:rPr>
              <a:t>The employees are primarily likely to be affected.</a:t>
            </a:r>
          </a:p>
          <a:p>
            <a:pPr>
              <a:buFont typeface="Arial" pitchFamily="34" charset="0"/>
              <a:buChar char="•"/>
            </a:pPr>
            <a:r>
              <a:rPr lang="en-US" dirty="0">
                <a:latin typeface="Arial" pitchFamily="34" charset="0"/>
                <a:cs typeface="Arial" pitchFamily="34" charset="0"/>
              </a:rPr>
              <a:t>Various departments may be altered or merged to serve corresponding purposes.</a:t>
            </a:r>
          </a:p>
          <a:p>
            <a:pPr>
              <a:buFont typeface="Arial" pitchFamily="34" charset="0"/>
              <a:buChar char="•"/>
            </a:pPr>
            <a:r>
              <a:rPr lang="en-US" dirty="0">
                <a:latin typeface="Arial" pitchFamily="34" charset="0"/>
                <a:cs typeface="Arial" pitchFamily="34" charset="0"/>
              </a:rPr>
              <a:t>Recruitment of additional employees</a:t>
            </a:r>
          </a:p>
          <a:p>
            <a:endParaRPr lang="en-US" dirty="0">
              <a:latin typeface="Arial" pitchFamily="34" charset="0"/>
              <a:cs typeface="Arial"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1676400"/>
            <a:ext cx="4419600" cy="4709160"/>
          </a:xfrm>
          <a:prstGeom prst="rect">
            <a:avLst/>
          </a:prstGeom>
        </p:spPr>
      </p:pic>
    </p:spTree>
    <p:extLst>
      <p:ext uri="{BB962C8B-B14F-4D97-AF65-F5344CB8AC3E}">
        <p14:creationId xmlns:p14="http://schemas.microsoft.com/office/powerpoint/2010/main" val="693068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A7800-1A7C-4FA7-AC75-1496C424BB20}"/>
              </a:ext>
            </a:extLst>
          </p:cNvPr>
          <p:cNvSpPr>
            <a:spLocks noGrp="1"/>
          </p:cNvSpPr>
          <p:nvPr>
            <p:ph type="title"/>
          </p:nvPr>
        </p:nvSpPr>
        <p:spPr/>
        <p:txBody>
          <a:bodyPr>
            <a:normAutofit/>
          </a:bodyPr>
          <a:lstStyle/>
          <a:p>
            <a:pPr algn="ctr"/>
            <a:r>
              <a:rPr lang="en-US" b="1" u="sng" dirty="0"/>
              <a:t>People to be Involved in the Change</a:t>
            </a:r>
          </a:p>
        </p:txBody>
      </p:sp>
      <p:sp>
        <p:nvSpPr>
          <p:cNvPr id="3" name="Content Placeholder 2">
            <a:extLst>
              <a:ext uri="{FF2B5EF4-FFF2-40B4-BE49-F238E27FC236}">
                <a16:creationId xmlns:a16="http://schemas.microsoft.com/office/drawing/2014/main" id="{08A3ED0E-38F4-45D1-B526-5EBE6F6269F5}"/>
              </a:ext>
            </a:extLst>
          </p:cNvPr>
          <p:cNvSpPr>
            <a:spLocks noGrp="1"/>
          </p:cNvSpPr>
          <p:nvPr>
            <p:ph idx="1"/>
          </p:nvPr>
        </p:nvSpPr>
        <p:spPr/>
        <p:txBody>
          <a:bodyPr/>
          <a:lstStyle/>
          <a:p>
            <a:r>
              <a:rPr lang="en-US" dirty="0"/>
              <a:t>This change will made possible by the employees of Walmart,</a:t>
            </a:r>
          </a:p>
          <a:p>
            <a:r>
              <a:rPr lang="en-US" dirty="0"/>
              <a:t>The managers.</a:t>
            </a:r>
          </a:p>
          <a:p>
            <a:r>
              <a:rPr lang="en-US" dirty="0"/>
              <a:t>The bord of directors</a:t>
            </a:r>
          </a:p>
          <a:p>
            <a:r>
              <a:rPr lang="en-US" dirty="0"/>
              <a:t>The supervisors</a:t>
            </a:r>
          </a:p>
        </p:txBody>
      </p:sp>
    </p:spTree>
    <p:extLst>
      <p:ext uri="{BB962C8B-B14F-4D97-AF65-F5344CB8AC3E}">
        <p14:creationId xmlns:p14="http://schemas.microsoft.com/office/powerpoint/2010/main" val="689375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152400"/>
            <a:ext cx="7055380" cy="1295400"/>
          </a:xfrm>
        </p:spPr>
        <p:txBody>
          <a:bodyPr>
            <a:normAutofit fontScale="90000"/>
          </a:bodyPr>
          <a:lstStyle/>
          <a:p>
            <a:pPr algn="ctr"/>
            <a:r>
              <a:rPr lang="en-US" b="1" u="sng" dirty="0"/>
              <a:t>Important step of change: Providing Effective Training</a:t>
            </a:r>
          </a:p>
        </p:txBody>
      </p:sp>
      <p:sp>
        <p:nvSpPr>
          <p:cNvPr id="3" name="Content Placeholder 2"/>
          <p:cNvSpPr>
            <a:spLocks noGrp="1"/>
          </p:cNvSpPr>
          <p:nvPr>
            <p:ph idx="1"/>
          </p:nvPr>
        </p:nvSpPr>
        <p:spPr>
          <a:xfrm>
            <a:off x="457200" y="1447800"/>
            <a:ext cx="8229600" cy="1600200"/>
          </a:xfrm>
        </p:spPr>
        <p:txBody>
          <a:bodyPr>
            <a:normAutofit/>
          </a:bodyPr>
          <a:lstStyle/>
          <a:p>
            <a:r>
              <a:rPr lang="en-US" dirty="0">
                <a:latin typeface="Arial" pitchFamily="34" charset="0"/>
                <a:cs typeface="Arial" pitchFamily="34" charset="0"/>
              </a:rPr>
              <a:t>Offering training which either structured or information</a:t>
            </a:r>
          </a:p>
          <a:p>
            <a:r>
              <a:rPr lang="en-US" dirty="0">
                <a:latin typeface="Arial" pitchFamily="34" charset="0"/>
                <a:cs typeface="Arial" pitchFamily="34" charset="0"/>
              </a:rPr>
              <a:t>Teaching the skills and knowledge required to operate efficiently</a:t>
            </a:r>
          </a:p>
          <a:p>
            <a:r>
              <a:rPr lang="en-US" dirty="0">
                <a:latin typeface="Arial" pitchFamily="34" charset="0"/>
                <a:cs typeface="Arial" pitchFamily="34" charset="0"/>
              </a:rPr>
              <a:t>Suite of micro-learning online modules</a:t>
            </a:r>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148648"/>
            <a:ext cx="7315200" cy="3709352"/>
          </a:xfrm>
          <a:prstGeom prst="rect">
            <a:avLst/>
          </a:prstGeom>
        </p:spPr>
      </p:pic>
    </p:spTree>
    <p:extLst>
      <p:ext uri="{BB962C8B-B14F-4D97-AF65-F5344CB8AC3E}">
        <p14:creationId xmlns:p14="http://schemas.microsoft.com/office/powerpoint/2010/main" val="3477890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ctr"/>
            <a:r>
              <a:rPr lang="en-US" b="1" u="sng" dirty="0"/>
              <a:t>Conclusion</a:t>
            </a:r>
          </a:p>
        </p:txBody>
      </p:sp>
      <p:sp>
        <p:nvSpPr>
          <p:cNvPr id="3" name="Content Placeholder 2"/>
          <p:cNvSpPr>
            <a:spLocks noGrp="1"/>
          </p:cNvSpPr>
          <p:nvPr>
            <p:ph idx="1"/>
          </p:nvPr>
        </p:nvSpPr>
        <p:spPr>
          <a:xfrm>
            <a:off x="457200" y="1143000"/>
            <a:ext cx="8229600" cy="5166360"/>
          </a:xfrm>
        </p:spPr>
        <p:txBody>
          <a:bodyPr>
            <a:normAutofit fontScale="85000" lnSpcReduction="20000"/>
          </a:bodyPr>
          <a:lstStyle/>
          <a:p>
            <a:r>
              <a:rPr lang="en-US" sz="3200" dirty="0">
                <a:latin typeface="Arial" pitchFamily="34" charset="0"/>
                <a:cs typeface="Arial" pitchFamily="34" charset="0"/>
              </a:rPr>
              <a:t>The change will involve moving to a full blown online ordering and delivery </a:t>
            </a:r>
            <a:r>
              <a:rPr lang="en-US" sz="3200" dirty="0" err="1">
                <a:latin typeface="Arial" pitchFamily="34" charset="0"/>
                <a:cs typeface="Arial" pitchFamily="34" charset="0"/>
              </a:rPr>
              <a:t>syetsm</a:t>
            </a:r>
            <a:r>
              <a:rPr lang="en-US" sz="3200" dirty="0">
                <a:latin typeface="Arial" pitchFamily="34" charset="0"/>
                <a:cs typeface="Arial" pitchFamily="34" charset="0"/>
              </a:rPr>
              <a:t> while maintain the stores for those in-store shoppers</a:t>
            </a:r>
          </a:p>
          <a:p>
            <a:r>
              <a:rPr lang="en-US" sz="3200" dirty="0">
                <a:latin typeface="Arial" pitchFamily="34" charset="0"/>
                <a:cs typeface="Arial" pitchFamily="34" charset="0"/>
              </a:rPr>
              <a:t>This change will help Walmart to comply with social distancing and “stay at home” calls.</a:t>
            </a:r>
          </a:p>
          <a:p>
            <a:r>
              <a:rPr lang="en-US" sz="3200" dirty="0">
                <a:latin typeface="Arial" pitchFamily="34" charset="0"/>
                <a:cs typeface="Arial" pitchFamily="34" charset="0"/>
              </a:rPr>
              <a:t>The change is likely to take about 8 weeks before becoming part of the daily operations of the company.</a:t>
            </a:r>
          </a:p>
          <a:p>
            <a:r>
              <a:rPr lang="en-US" sz="3200" dirty="0">
                <a:latin typeface="Arial" pitchFamily="34" charset="0"/>
                <a:cs typeface="Arial" pitchFamily="34" charset="0"/>
              </a:rPr>
              <a:t>The change intervention is necessary for keeping up with the competitors such as Amazon and adapting to </a:t>
            </a:r>
            <a:r>
              <a:rPr lang="en-US" sz="3200" dirty="0" err="1">
                <a:latin typeface="Arial" pitchFamily="34" charset="0"/>
                <a:cs typeface="Arial" pitchFamily="34" charset="0"/>
              </a:rPr>
              <a:t>challnges</a:t>
            </a:r>
            <a:r>
              <a:rPr lang="en-US" sz="3200" dirty="0">
                <a:latin typeface="Arial" pitchFamily="34" charset="0"/>
                <a:cs typeface="Arial" pitchFamily="34" charset="0"/>
              </a:rPr>
              <a:t> of Covid-19 pandemic.</a:t>
            </a:r>
          </a:p>
          <a:p>
            <a:r>
              <a:rPr lang="en-US" sz="3200" dirty="0">
                <a:latin typeface="Arial" pitchFamily="34" charset="0"/>
                <a:cs typeface="Arial" pitchFamily="34" charset="0"/>
              </a:rPr>
              <a:t>The study of the change intervention has been thrilling and interesting</a:t>
            </a:r>
          </a:p>
        </p:txBody>
      </p:sp>
    </p:spTree>
    <p:extLst>
      <p:ext uri="{BB962C8B-B14F-4D97-AF65-F5344CB8AC3E}">
        <p14:creationId xmlns:p14="http://schemas.microsoft.com/office/powerpoint/2010/main" val="1757911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76200"/>
            <a:ext cx="7055380" cy="914400"/>
          </a:xfrm>
        </p:spPr>
        <p:txBody>
          <a:bodyPr>
            <a:normAutofit fontScale="90000"/>
          </a:bodyPr>
          <a:lstStyle/>
          <a:p>
            <a:pPr algn="ctr"/>
            <a:r>
              <a:rPr lang="en-US" b="1" u="sng" dirty="0"/>
              <a:t>References</a:t>
            </a:r>
            <a:br>
              <a:rPr lang="en-US" dirty="0"/>
            </a:br>
            <a:endParaRPr lang="en-US" dirty="0"/>
          </a:p>
        </p:txBody>
      </p:sp>
      <p:sp>
        <p:nvSpPr>
          <p:cNvPr id="3" name="Content Placeholder 2"/>
          <p:cNvSpPr>
            <a:spLocks noGrp="1"/>
          </p:cNvSpPr>
          <p:nvPr>
            <p:ph idx="1"/>
          </p:nvPr>
        </p:nvSpPr>
        <p:spPr>
          <a:xfrm>
            <a:off x="76200" y="990600"/>
            <a:ext cx="9067800" cy="5867400"/>
          </a:xfrm>
        </p:spPr>
        <p:txBody>
          <a:bodyPr>
            <a:normAutofit lnSpcReduction="10000"/>
          </a:bodyPr>
          <a:lstStyle/>
          <a:p>
            <a:r>
              <a:rPr lang="en-US" sz="2400" dirty="0" err="1"/>
              <a:t>Shogren</a:t>
            </a:r>
            <a:r>
              <a:rPr lang="en-US" sz="2400" dirty="0"/>
              <a:t>, K. A., Dean, E., Griffin, C., </a:t>
            </a:r>
            <a:r>
              <a:rPr lang="en-US" sz="2400" dirty="0" err="1"/>
              <a:t>Steveley</a:t>
            </a:r>
            <a:r>
              <a:rPr lang="en-US" sz="2400" dirty="0"/>
              <a:t>, J., Sickles, R., </a:t>
            </a:r>
            <a:r>
              <a:rPr lang="en-US" sz="2400" dirty="0" err="1"/>
              <a:t>Wehmeyer</a:t>
            </a:r>
            <a:r>
              <a:rPr lang="en-US" sz="2400" dirty="0"/>
              <a:t>, M. L., &amp; Palmer, S. B. (2017). Promoting Change In Employment Supports: Impacts Of A Community-based Change Model. </a:t>
            </a:r>
            <a:r>
              <a:rPr lang="en-US" sz="2400" i="1" dirty="0"/>
              <a:t>Journal of Vocational Rehabilitation</a:t>
            </a:r>
            <a:r>
              <a:rPr lang="en-US" sz="2400" dirty="0"/>
              <a:t>, 47(1), 19-24.</a:t>
            </a:r>
          </a:p>
          <a:p>
            <a:r>
              <a:rPr lang="en-US" sz="2400" dirty="0"/>
              <a:t>Stouten, J., Rousseau, D., &amp; De Cremer, D. (2018). Successful Organizational Change. Academy of Management Annals, 12-2.</a:t>
            </a:r>
          </a:p>
          <a:p>
            <a:r>
              <a:rPr lang="en-US" sz="2400" dirty="0" err="1">
                <a:latin typeface="Arial" pitchFamily="34" charset="0"/>
                <a:cs typeface="Arial" pitchFamily="34" charset="0"/>
              </a:rPr>
              <a:t>Busse</a:t>
            </a:r>
            <a:r>
              <a:rPr lang="en-US" sz="2400" dirty="0">
                <a:latin typeface="Arial" pitchFamily="34" charset="0"/>
                <a:cs typeface="Arial" pitchFamily="34" charset="0"/>
              </a:rPr>
              <a:t>, R., &amp; </a:t>
            </a:r>
            <a:r>
              <a:rPr lang="en-US" sz="2400" dirty="0" err="1">
                <a:latin typeface="Arial" pitchFamily="34" charset="0"/>
                <a:cs typeface="Arial" pitchFamily="34" charset="0"/>
              </a:rPr>
              <a:t>Doganer</a:t>
            </a:r>
            <a:r>
              <a:rPr lang="en-US" sz="2400" dirty="0">
                <a:latin typeface="Arial" pitchFamily="34" charset="0"/>
                <a:cs typeface="Arial" pitchFamily="34" charset="0"/>
              </a:rPr>
              <a:t>, U. (2018). The Role Of Compliance For Organizational Change</a:t>
            </a:r>
            <a:r>
              <a:rPr lang="en-US" sz="2400" i="1" dirty="0">
                <a:latin typeface="Arial" pitchFamily="34" charset="0"/>
                <a:cs typeface="Arial" pitchFamily="34" charset="0"/>
              </a:rPr>
              <a:t>. Journal of Organizational Change Management.</a:t>
            </a:r>
          </a:p>
          <a:p>
            <a:r>
              <a:rPr lang="en-US" sz="2400" dirty="0">
                <a:latin typeface="Arial" pitchFamily="34" charset="0"/>
                <a:cs typeface="Arial" pitchFamily="34" charset="0"/>
              </a:rPr>
              <a:t>Krishnan, R. R. (2018). </a:t>
            </a:r>
            <a:r>
              <a:rPr lang="en-US" sz="2400" i="1" dirty="0">
                <a:latin typeface="Arial" pitchFamily="34" charset="0"/>
                <a:cs typeface="Arial" pitchFamily="34" charset="0"/>
              </a:rPr>
              <a:t>Organizational Change Readiness: Effects of Organizational Structure and Leadership Communication in Organizational Change </a:t>
            </a:r>
            <a:r>
              <a:rPr lang="en-US" sz="2400" dirty="0">
                <a:latin typeface="Arial" pitchFamily="34" charset="0"/>
                <a:cs typeface="Arial" pitchFamily="34" charset="0"/>
              </a:rPr>
              <a:t>(Doctoral dissertation, University of Maryland University College).</a:t>
            </a:r>
          </a:p>
          <a:p>
            <a:pPr>
              <a:lnSpc>
                <a:spcPct val="220000"/>
              </a:lnSpc>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969083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620</TotalTime>
  <Words>2969</Words>
  <Application>Microsoft Office PowerPoint</Application>
  <PresentationFormat>On-screen Show (4:3)</PresentationFormat>
  <Paragraphs>84</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Times New Roman</vt:lpstr>
      <vt:lpstr>Wingdings</vt:lpstr>
      <vt:lpstr>Wingdings 3</vt:lpstr>
      <vt:lpstr>Ion</vt:lpstr>
      <vt:lpstr>A PROPOSED STRATEGIC CHANGE INTERVENTION PLAN FOR WALMART </vt:lpstr>
      <vt:lpstr>Introduction</vt:lpstr>
      <vt:lpstr>The Change Intervention Being Proposed</vt:lpstr>
      <vt:lpstr>The Necessity of the Proposed Change Intervention</vt:lpstr>
      <vt:lpstr>Steps of the Change Intervention</vt:lpstr>
      <vt:lpstr>Appropriate Actions for Planning, Implementing and Managing the Change</vt:lpstr>
      <vt:lpstr>Schedule for the Change Intervention</vt:lpstr>
      <vt:lpstr>Potential Impacts and Those Affected</vt:lpstr>
      <vt:lpstr>People to be Involved in the Change</vt:lpstr>
      <vt:lpstr>Important step of change: Providing Effective Training</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Change Intervention Plan</dc:title>
  <dc:creator>dafine</dc:creator>
  <cp:lastModifiedBy>Windows User</cp:lastModifiedBy>
  <cp:revision>128</cp:revision>
  <dcterms:created xsi:type="dcterms:W3CDTF">2020-06-27T07:27:58Z</dcterms:created>
  <dcterms:modified xsi:type="dcterms:W3CDTF">2020-07-10T14:22:44Z</dcterms:modified>
</cp:coreProperties>
</file>